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48E7B-144A-D5A7-4511-F1FC4F91F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38D0DA-7D9E-866B-ACE9-4B9746645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40D42-036A-702D-9439-B2BC60E90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8AF8-A12A-4421-9466-2E3483C8921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4EE67-5929-5757-CE1D-F5EF57D4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764B5-2A56-71D6-BAAD-97AE8DC27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40A5-4B4B-41DA-B504-26C6A68B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14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00697-8B0F-2644-9829-2BE7B25F3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8F5CDB-470F-34C7-F1AE-44F5EEECF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CE0A3-6E8F-A89E-9231-A0A211D6E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8AF8-A12A-4421-9466-2E3483C8921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24FB1-A488-DC85-CA7F-856E4BB58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28E46-3F75-3B44-01E9-05AEA76A2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40A5-4B4B-41DA-B504-26C6A68B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65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C2A00A-F507-73FD-77B3-EDC696F402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9FC3E1-DB32-2E98-1063-2903C3A93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CEE8D-4AB9-1477-00CE-B042B57E7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8AF8-A12A-4421-9466-2E3483C8921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8B844-32AC-5072-C633-B180A07B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DC064-E40B-7FCF-B1B6-3A4D59C74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40A5-4B4B-41DA-B504-26C6A68B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7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99A75-F182-6E10-D93A-474D6D66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82B61-9420-4EF8-6312-926B3C2A5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979DF-DE6A-58C0-8638-50C4220AC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8AF8-A12A-4421-9466-2E3483C8921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9871A-3ACA-3387-3402-AAB9D415F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D7834-62C3-91F7-BC4B-AF9C1C034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40A5-4B4B-41DA-B504-26C6A68B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71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CBAE1-11C6-1B98-A279-A44A652A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BF420-265C-5B97-2889-6CC345290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18AEE-708F-4ADE-369F-C2DF6EB2F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8AF8-A12A-4421-9466-2E3483C8921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679BC-422C-3A31-681C-818CFFD7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22F73-5275-A9C7-4179-FCB6E638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40A5-4B4B-41DA-B504-26C6A68B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94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30BE7-FE4F-3AB2-D174-2A037E26D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9E7A9-950F-C093-75F6-6D6D6E415B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E962B5-CB72-16D2-95A2-A77FD4391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8A129-6980-93F5-FBFB-AF63262A3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8AF8-A12A-4421-9466-2E3483C8921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70E511-C1EE-04BB-738A-A5F13184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3AB1D-78E8-F811-6A11-F5846FD7F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40A5-4B4B-41DA-B504-26C6A68B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48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4FDA7-15B2-8D8D-2AA5-5B3C1DB06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E7E7F-539F-A54E-379A-7930973EC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AC7FE-C563-0FC7-A1DC-34C2A22CD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7DEB0B-CFAD-5700-D57D-B238A5CCFD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388DFB-89FB-892A-B67A-979F9B0D8C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AECF7C-252F-8AF2-F819-73CFD7F11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8AF8-A12A-4421-9466-2E3483C8921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589EF3-5ADC-3F0F-3040-C424F296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AD3815-A7E0-F1C5-D052-4542C58E6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40A5-4B4B-41DA-B504-26C6A68B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7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BF198-5EF1-55E3-1D21-4BCEFBFD2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85363C-9766-3F98-582D-F800D2C23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8AF8-A12A-4421-9466-2E3483C8921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73C1A-9991-E451-1DB9-BF9FB1178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3BD572-8C10-C250-F845-288141238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40A5-4B4B-41DA-B504-26C6A68B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77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02713E-C88A-FA96-C983-613857B06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8AF8-A12A-4421-9466-2E3483C8921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352C56-707C-85DA-A962-3228ABA86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0AC2D-BB70-0C70-6222-DD720FFDC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40A5-4B4B-41DA-B504-26C6A68B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C5E24-4A19-21AE-E03F-82AEEA3E3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93962-6E92-A9FF-8269-24AA8F56D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79047-C16C-E169-4CA6-D4C57C74D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9F8DD-2390-918D-9A97-2699A0552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8AF8-A12A-4421-9466-2E3483C8921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3B48E-9D08-66E8-BD94-887BFE7BA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D18C2-AACE-CEB0-9875-F62789F02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40A5-4B4B-41DA-B504-26C6A68B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19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16CD5-92F9-BA50-0FEB-576D86587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4D3F58-D0D5-86B0-AC08-5DEFF252E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0DF3E-30E4-EA89-96A0-B2501DD3A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AF05B2-D256-735C-C83B-DE91EBE69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8AF8-A12A-4421-9466-2E3483C8921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2E0ECD-F44D-7CD5-370B-12C4D26CC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DE9C92-8418-4D86-E94C-E4F75C809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40A5-4B4B-41DA-B504-26C6A68B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7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6A5AEA-5632-0385-97EA-C79FB8D08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269F3-BA43-0CDD-8C48-AA0960C2B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EF5F1-267F-8D9C-273C-135DE86AE7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78AF8-A12A-4421-9466-2E3483C8921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A37A7-5523-03BE-F890-C9CF63FB1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6A757-6E19-6BDA-6904-0980CAAAE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D40A5-4B4B-41DA-B504-26C6A68B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 descr="Grass by the road">
            <a:extLst>
              <a:ext uri="{FF2B5EF4-FFF2-40B4-BE49-F238E27FC236}">
                <a16:creationId xmlns:a16="http://schemas.microsoft.com/office/drawing/2014/main" id="{46BD3C3D-6976-E5E0-C0E7-64C19656A5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8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EE3FA-0238-8896-F9EB-5FAF7E32E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Bent Grass Metropolitan District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BD1C4-3F03-2DD5-72ED-13969EEF9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Status</a:t>
            </a: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1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ny question marks on black background">
            <a:extLst>
              <a:ext uri="{FF2B5EF4-FFF2-40B4-BE49-F238E27FC236}">
                <a16:creationId xmlns:a16="http://schemas.microsoft.com/office/drawing/2014/main" id="{BC7C7E35-203F-2436-EEE7-F4D1FEF479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95" r="2" b="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F75B5-D8C0-C824-8D59-0D7FF1243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0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nlit desk">
            <a:extLst>
              <a:ext uri="{FF2B5EF4-FFF2-40B4-BE49-F238E27FC236}">
                <a16:creationId xmlns:a16="http://schemas.microsoft.com/office/drawing/2014/main" id="{46C7151F-6DBE-4343-294D-2E73D52EF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1A700-5E0F-61B1-323F-802A69749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02070"/>
            <a:ext cx="3822189" cy="189991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the District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01EC5-606F-F442-2996-875685DF7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District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Elected/Appointed Board of Directors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Management by WSDM District Managers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support as needed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Auditors</a:t>
            </a:r>
          </a:p>
        </p:txBody>
      </p:sp>
    </p:spTree>
    <p:extLst>
      <p:ext uri="{BB962C8B-B14F-4D97-AF65-F5344CB8AC3E}">
        <p14:creationId xmlns:p14="http://schemas.microsoft.com/office/powerpoint/2010/main" val="1918393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F5B46-B02A-D8A8-F64D-549F7DDF9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502" y="762002"/>
            <a:ext cx="5334197" cy="1708242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Operational Expenses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5962C-AA12-4E36-C750-7C44B1265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Directors are Volunteers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expenses include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Billing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Mailing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District compliance filings and other requirements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interactions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 transfer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expenses include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as needed	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Auditors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Insurance</a:t>
            </a:r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</p:txBody>
      </p:sp>
      <p:pic>
        <p:nvPicPr>
          <p:cNvPr id="5" name="Picture 4" descr="A hand holding a pen and shading circles on a sheet">
            <a:extLst>
              <a:ext uri="{FF2B5EF4-FFF2-40B4-BE49-F238E27FC236}">
                <a16:creationId xmlns:a16="http://schemas.microsoft.com/office/drawing/2014/main" id="{BB8FECA2-3EDB-CA84-F6ED-6B63EEB9C8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17" r="15147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842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988318-4C22-91E6-7635-CE7B1E71C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8" y="637762"/>
            <a:ext cx="4284397" cy="55767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6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Public Infrastructure Projects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1270D-E3C7-FC43-CA1C-E436FDDFB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464" y="637762"/>
            <a:ext cx="4305881" cy="58609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currently no Public Infrastructure Projects</a:t>
            </a:r>
          </a:p>
        </p:txBody>
      </p:sp>
    </p:spTree>
    <p:extLst>
      <p:ext uri="{BB962C8B-B14F-4D97-AF65-F5344CB8AC3E}">
        <p14:creationId xmlns:p14="http://schemas.microsoft.com/office/powerpoint/2010/main" val="1140856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1"/>
            <a:ext cx="12191990" cy="226503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D275A8-9D6C-2CE8-A030-FA4BBFFF4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283" y="329258"/>
            <a:ext cx="9888496" cy="1520377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Bond Status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65038"/>
            <a:ext cx="12191990" cy="46390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E406F48-1628-E776-594D-F4E0136D5A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2568402"/>
              </p:ext>
            </p:extLst>
          </p:nvPr>
        </p:nvGraphicFramePr>
        <p:xfrm>
          <a:off x="1187283" y="2632872"/>
          <a:ext cx="9827638" cy="3581659"/>
        </p:xfrm>
        <a:graphic>
          <a:graphicData uri="http://schemas.openxmlformats.org/drawingml/2006/table">
            <a:tbl>
              <a:tblPr firstRow="1" bandRow="1"/>
              <a:tblGrid>
                <a:gridCol w="2450954">
                  <a:extLst>
                    <a:ext uri="{9D8B030D-6E8A-4147-A177-3AD203B41FA5}">
                      <a16:colId xmlns:a16="http://schemas.microsoft.com/office/drawing/2014/main" val="2494843648"/>
                    </a:ext>
                  </a:extLst>
                </a:gridCol>
                <a:gridCol w="2243297">
                  <a:extLst>
                    <a:ext uri="{9D8B030D-6E8A-4147-A177-3AD203B41FA5}">
                      <a16:colId xmlns:a16="http://schemas.microsoft.com/office/drawing/2014/main" val="3681716012"/>
                    </a:ext>
                  </a:extLst>
                </a:gridCol>
                <a:gridCol w="1235138">
                  <a:extLst>
                    <a:ext uri="{9D8B030D-6E8A-4147-A177-3AD203B41FA5}">
                      <a16:colId xmlns:a16="http://schemas.microsoft.com/office/drawing/2014/main" val="1791894005"/>
                    </a:ext>
                  </a:extLst>
                </a:gridCol>
                <a:gridCol w="1236621">
                  <a:extLst>
                    <a:ext uri="{9D8B030D-6E8A-4147-A177-3AD203B41FA5}">
                      <a16:colId xmlns:a16="http://schemas.microsoft.com/office/drawing/2014/main" val="3205592043"/>
                    </a:ext>
                  </a:extLst>
                </a:gridCol>
                <a:gridCol w="665407">
                  <a:extLst>
                    <a:ext uri="{9D8B030D-6E8A-4147-A177-3AD203B41FA5}">
                      <a16:colId xmlns:a16="http://schemas.microsoft.com/office/drawing/2014/main" val="1609741584"/>
                    </a:ext>
                  </a:extLst>
                </a:gridCol>
                <a:gridCol w="665407">
                  <a:extLst>
                    <a:ext uri="{9D8B030D-6E8A-4147-A177-3AD203B41FA5}">
                      <a16:colId xmlns:a16="http://schemas.microsoft.com/office/drawing/2014/main" val="2156013169"/>
                    </a:ext>
                  </a:extLst>
                </a:gridCol>
                <a:gridCol w="665407">
                  <a:extLst>
                    <a:ext uri="{9D8B030D-6E8A-4147-A177-3AD203B41FA5}">
                      <a16:colId xmlns:a16="http://schemas.microsoft.com/office/drawing/2014/main" val="2446570450"/>
                    </a:ext>
                  </a:extLst>
                </a:gridCol>
                <a:gridCol w="665407">
                  <a:extLst>
                    <a:ext uri="{9D8B030D-6E8A-4147-A177-3AD203B41FA5}">
                      <a16:colId xmlns:a16="http://schemas.microsoft.com/office/drawing/2014/main" val="682157650"/>
                    </a:ext>
                  </a:extLst>
                </a:gridCol>
              </a:tblGrid>
              <a:tr h="74860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BENT GRASS METROPOLITAN DISTRICT</a:t>
                      </a:r>
                    </a:p>
                  </a:txBody>
                  <a:tcPr marL="16193" marR="16193" marT="16193" marB="77727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6193" marR="16193" marT="16193" marB="7772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6193" marR="16193" marT="16193" marB="7772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6193" marR="16193" marT="16193" marB="7772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6193" marR="16193" marT="16193" marB="7772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6193" marR="16193" marT="16193" marB="7772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6193" marR="16193" marT="16193" marB="7772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1333"/>
                  </a:ext>
                </a:extLst>
              </a:tr>
              <a:tr h="8869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Bond Amounts</a:t>
                      </a:r>
                    </a:p>
                  </a:txBody>
                  <a:tcPr marL="16193" marR="16193" marT="16193" marB="77727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Lender/Trustee</a:t>
                      </a:r>
                    </a:p>
                  </a:txBody>
                  <a:tcPr marL="16193" marR="16193" marT="16193" marB="7772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Interest Rate</a:t>
                      </a:r>
                    </a:p>
                  </a:txBody>
                  <a:tcPr marL="16193" marR="16193" marT="16193" marB="7772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Issued</a:t>
                      </a:r>
                    </a:p>
                  </a:txBody>
                  <a:tcPr marL="16193" marR="16193" marT="16193" marB="7772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BALANCE AS OF 12/31/2023 </a:t>
                      </a:r>
                    </a:p>
                  </a:txBody>
                  <a:tcPr marL="16193" marR="16193" marT="16193" marB="7772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136505"/>
                  </a:ext>
                </a:extLst>
              </a:tr>
              <a:tr h="448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$6,750,000 </a:t>
                      </a:r>
                    </a:p>
                  </a:txBody>
                  <a:tcPr marL="16193" marR="16193" marT="16193" marB="77727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UMB BANK</a:t>
                      </a:r>
                    </a:p>
                  </a:txBody>
                  <a:tcPr marL="16193" marR="16193" marT="16193" marB="77727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6193" marR="16193" marT="16193" marB="77727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6193" marR="16193" marT="16193" marB="77727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 gridSpan="4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6,750,000.00</a:t>
                      </a:r>
                    </a:p>
                  </a:txBody>
                  <a:tcPr marL="16193" marR="16193" marT="16193" marB="77727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659265"/>
                  </a:ext>
                </a:extLst>
              </a:tr>
              <a:tr h="448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Issued: 2020</a:t>
                      </a:r>
                    </a:p>
                  </a:txBody>
                  <a:tcPr marL="16193" marR="16193" marT="16193" marB="7772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6193" marR="16193" marT="16193" marB="7772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6193" marR="16193" marT="16193" marB="7772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230949"/>
                  </a:ext>
                </a:extLst>
              </a:tr>
              <a:tr h="104828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Maturity Date: Dec. 1, 2049 (refinance being considered)</a:t>
                      </a:r>
                    </a:p>
                  </a:txBody>
                  <a:tcPr marL="16193" marR="16193" marT="16193" marB="7772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5.25%</a:t>
                      </a:r>
                    </a:p>
                  </a:txBody>
                  <a:tcPr marL="16193" marR="16193" marT="16193" marB="7772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6/30/2020</a:t>
                      </a:r>
                    </a:p>
                  </a:txBody>
                  <a:tcPr marL="16193" marR="16193" marT="16193" marB="7772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462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465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16A88-8DB9-6841-1C51-589A1478B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Unaudited Financial Statements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Balance Sheet- As of September 30, 2023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D05E9E-9694-022B-864F-3728170E0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12" y="1348989"/>
            <a:ext cx="5333976" cy="481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58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C4464-5C72-D8C9-0A88-AED8558B5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598"/>
            <a:ext cx="11033502" cy="704258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Balance Sheet- As of September 30, 2023 (CONT’D)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38F366-799B-AD2E-A7FE-CA9FA972E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028" y="1201899"/>
            <a:ext cx="5981943" cy="468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30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74D6246-24FE-9E14-929E-5F809805E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Unaudited Financial Statements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Profit &amp; Loss 2023 Budget vs. Actual – As of September 30, 2023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5B7A1F-E1B5-1547-6F9E-93CB08A4D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405" y="1537277"/>
            <a:ext cx="8353190" cy="464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18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38636-A930-191D-2057-9EE3F1879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729"/>
            <a:ext cx="10515600" cy="620527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Profit &amp; Loss 2023 Budget vs. Actual – As of September 30, 2023 (CONT’D)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13B0FA-D48B-25F6-2C48-E89BE012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902" y="994331"/>
            <a:ext cx="6810196" cy="555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37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189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Bent Grass Metropolitan District</vt:lpstr>
      <vt:lpstr>Structure of the District</vt:lpstr>
      <vt:lpstr>Operational Expenses</vt:lpstr>
      <vt:lpstr>Current Public Infrastructure Projects</vt:lpstr>
      <vt:lpstr>Current Bond Status</vt:lpstr>
      <vt:lpstr>Unaudited Financial Statements Balance Sheet- As of September 30, 2023 </vt:lpstr>
      <vt:lpstr>Balance Sheet- As of September 30, 2023 (CONT’D)</vt:lpstr>
      <vt:lpstr>Unaudited Financial Statements Profit &amp; Loss 2023 Budget vs. Actual – As of September 30, 2023  </vt:lpstr>
      <vt:lpstr>Profit &amp; Loss 2023 Budget vs. Actual – As of September 30, 2023 (CONT’D)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Bent Grass Metropolitan District</dc:title>
  <dc:creator>Rylee DeLong</dc:creator>
  <cp:lastModifiedBy>Adam Noel</cp:lastModifiedBy>
  <cp:revision>3</cp:revision>
  <dcterms:created xsi:type="dcterms:W3CDTF">2023-10-25T14:32:44Z</dcterms:created>
  <dcterms:modified xsi:type="dcterms:W3CDTF">2023-11-03T16:14:18Z</dcterms:modified>
</cp:coreProperties>
</file>